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-bold.fntdata"/><Relationship Id="rId6" Type="http://schemas.openxmlformats.org/officeDocument/2006/relationships/slide" Target="slides/slide1.xml"/><Relationship Id="rId18" Type="http://schemas.openxmlformats.org/officeDocument/2006/relationships/font" Target="fonts/RobotoSlab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ae6ddd2e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ae6ddd2e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ae3e79cbe9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ae3e79cbe9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ae3e79cbe9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ae3e79cbe9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ae3e79cbe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ae3e79cbe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ae3e79cbe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ae3e79cbe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ae3e79cbe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ae3e79cbe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ae3e79cbe9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ae3e79cbe9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ae3e79cbe9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ae3e79cbe9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ae3e79cbe9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ae3e79cbe9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ae3e79cbe9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ae3e79cbe9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ae3e79cbe9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ae3e79cbe9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7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evelopers.google.com/mediapipe" TargetMode="External"/><Relationship Id="rId4" Type="http://schemas.openxmlformats.org/officeDocument/2006/relationships/hyperlink" Target="https://developers.google.com/mediapipe" TargetMode="External"/><Relationship Id="rId5" Type="http://schemas.openxmlformats.org/officeDocument/2006/relationships/hyperlink" Target="https://www.tensorflow.org" TargetMode="External"/><Relationship Id="rId6" Type="http://schemas.openxmlformats.org/officeDocument/2006/relationships/hyperlink" Target="https://www.tensorflow.org" TargetMode="External"/><Relationship Id="rId7" Type="http://schemas.openxmlformats.org/officeDocument/2006/relationships/hyperlink" Target="https://scikit-learn.org" TargetMode="External"/><Relationship Id="rId8" Type="http://schemas.openxmlformats.org/officeDocument/2006/relationships/hyperlink" Target="https://scikit-learn.or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0" y="767825"/>
            <a:ext cx="5783400" cy="18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SIGN LANGUAGE</a:t>
            </a:r>
            <a:r>
              <a:rPr lang="en" sz="2900"/>
              <a:t> </a:t>
            </a:r>
            <a:r>
              <a:rPr lang="en" sz="2900"/>
              <a:t>TRANSLATION USING </a:t>
            </a:r>
            <a:endParaRPr sz="2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DEEP LEARNING &amp; </a:t>
            </a:r>
            <a:endParaRPr sz="2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COMPUTER VISION </a:t>
            </a:r>
            <a:endParaRPr sz="2900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2801875" y="3663025"/>
            <a:ext cx="46617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40"/>
              <a:t>Presented by : Khushbu Pandya (IAR/12989)</a:t>
            </a:r>
            <a:br>
              <a:rPr lang="en" sz="1540"/>
            </a:br>
            <a:r>
              <a:rPr lang="en" sz="1540"/>
              <a:t>                Kush Patel (IAR/14740)</a:t>
            </a:r>
            <a:endParaRPr sz="1540"/>
          </a:p>
        </p:txBody>
      </p:sp>
      <p:pic>
        <p:nvPicPr>
          <p:cNvPr id="65" name="Google Shape;65;p13" title="80c9ed97653e2340001bb493dc99892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100" y="2655425"/>
            <a:ext cx="2200774" cy="220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87900" y="1489825"/>
            <a:ext cx="8368200" cy="3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Research Papers:</a:t>
            </a:r>
            <a:endParaRPr sz="1600"/>
          </a:p>
          <a:p>
            <a:pPr indent="-306069" lvl="0" marL="457200" rtl="0" algn="just">
              <a:spcBef>
                <a:spcPts val="120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1435">
                <a:latin typeface="Times New Roman"/>
                <a:ea typeface="Times New Roman"/>
                <a:cs typeface="Times New Roman"/>
                <a:sym typeface="Times New Roman"/>
              </a:rPr>
              <a:t>Zhang, L., et al. “Hand Gesture Recognition Using MediaPipe in Real-Time Systems.” </a:t>
            </a:r>
            <a:r>
              <a:rPr i="1" lang="en" sz="1435">
                <a:latin typeface="Times New Roman"/>
                <a:ea typeface="Times New Roman"/>
                <a:cs typeface="Times New Roman"/>
                <a:sym typeface="Times New Roman"/>
              </a:rPr>
              <a:t>IEEE International Conference on Image Processing</a:t>
            </a:r>
            <a:r>
              <a:rPr lang="en" sz="1435">
                <a:latin typeface="Times New Roman"/>
                <a:ea typeface="Times New Roman"/>
                <a:cs typeface="Times New Roman"/>
                <a:sym typeface="Times New Roman"/>
              </a:rPr>
              <a:t>, 2022.</a:t>
            </a:r>
            <a:endParaRPr sz="143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6069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1435">
                <a:latin typeface="Times New Roman"/>
                <a:ea typeface="Times New Roman"/>
                <a:cs typeface="Times New Roman"/>
                <a:sym typeface="Times New Roman"/>
              </a:rPr>
              <a:t>Dong, C., Fang, Z., &amp; Gao, Z. “Static Sign Language Recognition Using Keypoint Extraction and Neural Networks.” </a:t>
            </a:r>
            <a:r>
              <a:rPr i="1" lang="en" sz="1435">
                <a:latin typeface="Times New Roman"/>
                <a:ea typeface="Times New Roman"/>
                <a:cs typeface="Times New Roman"/>
                <a:sym typeface="Times New Roman"/>
              </a:rPr>
              <a:t>Journal of Computer Vision Research</a:t>
            </a:r>
            <a:r>
              <a:rPr lang="en" sz="1435">
                <a:latin typeface="Times New Roman"/>
                <a:ea typeface="Times New Roman"/>
                <a:cs typeface="Times New Roman"/>
                <a:sym typeface="Times New Roman"/>
              </a:rPr>
              <a:t>, 2021.</a:t>
            </a:r>
            <a:endParaRPr sz="143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6069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1435">
                <a:latin typeface="Times New Roman"/>
                <a:ea typeface="Times New Roman"/>
                <a:cs typeface="Times New Roman"/>
                <a:sym typeface="Times New Roman"/>
              </a:rPr>
              <a:t>Koller, O., et al. “Deep Learning for Sign Language Recognition.” </a:t>
            </a:r>
            <a:r>
              <a:rPr i="1" lang="en" sz="1435">
                <a:latin typeface="Times New Roman"/>
                <a:ea typeface="Times New Roman"/>
                <a:cs typeface="Times New Roman"/>
                <a:sym typeface="Times New Roman"/>
              </a:rPr>
              <a:t>IEEE Transactions on Pattern Analysis and Machine Intelligence</a:t>
            </a:r>
            <a:r>
              <a:rPr lang="en" sz="1435">
                <a:latin typeface="Times New Roman"/>
                <a:ea typeface="Times New Roman"/>
                <a:cs typeface="Times New Roman"/>
                <a:sym typeface="Times New Roman"/>
              </a:rPr>
              <a:t>, 2019.</a:t>
            </a:r>
            <a:endParaRPr sz="143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6069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1435">
                <a:latin typeface="Times New Roman"/>
                <a:ea typeface="Times New Roman"/>
                <a:cs typeface="Times New Roman"/>
                <a:sym typeface="Times New Roman"/>
              </a:rPr>
              <a:t>He, K., et al. “Delving Deep into Hand Gesture Recognition.” </a:t>
            </a:r>
            <a:r>
              <a:rPr i="1" lang="en" sz="1435">
                <a:latin typeface="Times New Roman"/>
                <a:ea typeface="Times New Roman"/>
                <a:cs typeface="Times New Roman"/>
                <a:sym typeface="Times New Roman"/>
              </a:rPr>
              <a:t>ACM Computer Vision and Pattern Recognition</a:t>
            </a:r>
            <a:r>
              <a:rPr lang="en" sz="1435">
                <a:latin typeface="Times New Roman"/>
                <a:ea typeface="Times New Roman"/>
                <a:cs typeface="Times New Roman"/>
                <a:sym typeface="Times New Roman"/>
              </a:rPr>
              <a:t>, 2020.</a:t>
            </a:r>
            <a:endParaRPr sz="143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Online Sources: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7298" lvl="0" marL="457200" rtl="0" algn="just">
              <a:spcBef>
                <a:spcPts val="120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1458">
                <a:latin typeface="Times New Roman"/>
                <a:ea typeface="Times New Roman"/>
                <a:cs typeface="Times New Roman"/>
                <a:sym typeface="Times New Roman"/>
              </a:rPr>
              <a:t>Google, “MediaPipe Hands: Real-time 3D Hand Tracking.” Available at:</a:t>
            </a:r>
            <a:r>
              <a:rPr lang="en" sz="1458"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 </a:t>
            </a:r>
            <a:r>
              <a:rPr lang="en" sz="1458" u="sng"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https://developers.google.com/mediapipe</a:t>
            </a:r>
            <a:endParaRPr sz="1458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7298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1458">
                <a:latin typeface="Times New Roman"/>
                <a:ea typeface="Times New Roman"/>
                <a:cs typeface="Times New Roman"/>
                <a:sym typeface="Times New Roman"/>
              </a:rPr>
              <a:t>OpenCV Documentation. “VideoCapture and Drawing Functions.” https://docs.opencv.org</a:t>
            </a:r>
            <a:endParaRPr sz="1458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7298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1458">
                <a:latin typeface="Times New Roman"/>
                <a:ea typeface="Times New Roman"/>
                <a:cs typeface="Times New Roman"/>
                <a:sym typeface="Times New Roman"/>
              </a:rPr>
              <a:t>TensorFlow Documentation. “Building Neural Networks with Keras.”</a:t>
            </a:r>
            <a:r>
              <a:rPr lang="en" sz="1458"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 </a:t>
            </a:r>
            <a:r>
              <a:rPr lang="en" sz="1458" u="sng"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https://www.tensorflow.org</a:t>
            </a:r>
            <a:endParaRPr sz="1458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7298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lang="en" sz="1458">
                <a:latin typeface="Times New Roman"/>
                <a:ea typeface="Times New Roman"/>
                <a:cs typeface="Times New Roman"/>
                <a:sym typeface="Times New Roman"/>
              </a:rPr>
              <a:t>Scikit-Learn. “MLPClassifier Documentation.”</a:t>
            </a:r>
            <a:r>
              <a:rPr lang="en" sz="1458"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 </a:t>
            </a:r>
            <a:r>
              <a:rPr lang="en" sz="1458" u="sng"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https://scikit-learn.org</a:t>
            </a:r>
            <a:endParaRPr sz="1458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Sign Language Translation System successfully demonstrates real-time recognition of hand gestures using machine learning.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system effectively converts gestures into readable text, helping to reduce the communication gap between hearing-impaired and normal individuals.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use of computer vision and CNN provides good accuracy and fast performance.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project proves that AI-based assistive technology can be implemented in a low-cost and user-friendly manner for social benefit.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ctrTitle"/>
          </p:nvPr>
        </p:nvSpPr>
        <p:spPr>
          <a:xfrm>
            <a:off x="1680302" y="1454050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YOU!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87900" y="1489825"/>
            <a:ext cx="3888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real-time system that recognizes hand gestures using a </a:t>
            </a:r>
            <a:r>
              <a:rPr lang="en"/>
              <a:t>Random</a:t>
            </a:r>
            <a:r>
              <a:rPr lang="en"/>
              <a:t> Forest-based machine learning model and translates them into text for communication accessibility.</a:t>
            </a:r>
            <a:endParaRPr/>
          </a:p>
        </p:txBody>
      </p:sp>
      <p:pic>
        <p:nvPicPr>
          <p:cNvPr id="72" name="Google Shape;72;p14" title="diversity-and-inclusion-in-technology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8900" y="724463"/>
            <a:ext cx="4396596" cy="36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87900" y="1489825"/>
            <a:ext cx="4184100" cy="25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Communication barriers for hearing-impaired people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Social importance of accessibility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Advancement in AI and computer vision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 for a cost-effective solution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79" name="Google Shape;79;p15"/>
          <p:cNvCxnSpPr>
            <a:stCxn id="77" idx="2"/>
          </p:cNvCxnSpPr>
          <p:nvPr/>
        </p:nvCxnSpPr>
        <p:spPr>
          <a:xfrm>
            <a:off x="4572000" y="1144125"/>
            <a:ext cx="22200" cy="310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725" y="776875"/>
            <a:ext cx="3683724" cy="36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87900" y="1489825"/>
            <a:ext cx="4026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Hearing-impaired individuals struggle to communicate because most people do not understand sign language. Human interpreters are limited, costly, and unavailable at all times. Hence, an automated translation system is required.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1525" y="925350"/>
            <a:ext cx="3694575" cy="36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236700" y="2910050"/>
            <a:ext cx="4242000" cy="13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150" y="1452900"/>
            <a:ext cx="7587077" cy="344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&amp; PREPROCESSING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3824" y="1752550"/>
            <a:ext cx="4117775" cy="2247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025" y="1629375"/>
            <a:ext cx="4569024" cy="2494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87900" y="1489825"/>
            <a:ext cx="2997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 is used for image classification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Automatically extracts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Consists of Conv, Pooling &amp; Dense layers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Provides high accuracy for gesture recognition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600" y="1296525"/>
            <a:ext cx="5454003" cy="2737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OF THE SYSTEM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87900" y="1489825"/>
            <a:ext cx="3877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Capture gesture using webcam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Preprocess the image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Extract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CNN prediction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Display recognized text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5400" y="1402575"/>
            <a:ext cx="4573801" cy="2496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&amp; OUTPUT</a:t>
            </a:r>
            <a:endParaRPr/>
          </a:p>
        </p:txBody>
      </p:sp>
      <p:pic>
        <p:nvPicPr>
          <p:cNvPr id="121" name="Google Shape;121;p21" title="WhatsApp Image 2025-11-25 at 22.28.22_010e98c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800" y="1285925"/>
            <a:ext cx="4926100" cy="36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